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2" r:id="rId1"/>
  </p:sldMasterIdLst>
  <p:notesMasterIdLst>
    <p:notesMasterId r:id="rId13"/>
  </p:notesMasterIdLst>
  <p:sldIdLst>
    <p:sldId id="256" r:id="rId2"/>
    <p:sldId id="259" r:id="rId3"/>
    <p:sldId id="267" r:id="rId4"/>
    <p:sldId id="258" r:id="rId5"/>
    <p:sldId id="263" r:id="rId6"/>
    <p:sldId id="261" r:id="rId7"/>
    <p:sldId id="262" r:id="rId8"/>
    <p:sldId id="265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44" autoAdjust="0"/>
  </p:normalViewPr>
  <p:slideViewPr>
    <p:cSldViewPr snapToGrid="0">
      <p:cViewPr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EC17B-3944-4396-8D8E-4768A59B97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1354A6F-5340-4D3A-87C9-F8F584BC48D5}">
      <dgm:prSet phldrT="[Text]"/>
      <dgm:spPr/>
      <dgm:t>
        <a:bodyPr/>
        <a:lstStyle/>
        <a:p>
          <a:r>
            <a:rPr lang="en-US" dirty="0" err="1" smtClean="0"/>
            <a:t>Pressureless</a:t>
          </a:r>
          <a:r>
            <a:rPr lang="en-US" dirty="0" smtClean="0"/>
            <a:t> Sintering</a:t>
          </a:r>
          <a:endParaRPr lang="en-US" dirty="0"/>
        </a:p>
      </dgm:t>
    </dgm:pt>
    <dgm:pt modelId="{E3643C9D-6662-4FAC-9E8C-8D557D7396D1}" type="parTrans" cxnId="{8011645B-86C0-4558-9F7D-02D824719CC1}">
      <dgm:prSet/>
      <dgm:spPr/>
      <dgm:t>
        <a:bodyPr/>
        <a:lstStyle/>
        <a:p>
          <a:endParaRPr lang="en-US"/>
        </a:p>
      </dgm:t>
    </dgm:pt>
    <dgm:pt modelId="{22FADA58-102D-41BD-AAE7-928E02070DF7}" type="sibTrans" cxnId="{8011645B-86C0-4558-9F7D-02D824719CC1}">
      <dgm:prSet/>
      <dgm:spPr/>
      <dgm:t>
        <a:bodyPr/>
        <a:lstStyle/>
        <a:p>
          <a:endParaRPr lang="en-US"/>
        </a:p>
      </dgm:t>
    </dgm:pt>
    <dgm:pt modelId="{5A8E2239-A6D7-44D2-8350-269FD7C68AF9}" type="pres">
      <dgm:prSet presAssocID="{713EC17B-3944-4396-8D8E-4768A59B97CC}" presName="Name0" presStyleCnt="0">
        <dgm:presLayoutVars>
          <dgm:dir/>
          <dgm:animLvl val="lvl"/>
          <dgm:resizeHandles val="exact"/>
        </dgm:presLayoutVars>
      </dgm:prSet>
      <dgm:spPr/>
    </dgm:pt>
    <dgm:pt modelId="{C79716F9-E287-4D44-A040-ED0D480CBE6C}" type="pres">
      <dgm:prSet presAssocID="{713EC17B-3944-4396-8D8E-4768A59B97CC}" presName="dummy" presStyleCnt="0"/>
      <dgm:spPr/>
    </dgm:pt>
    <dgm:pt modelId="{CC45122A-F8FC-4B8A-94B9-5F95C0D3EBD6}" type="pres">
      <dgm:prSet presAssocID="{713EC17B-3944-4396-8D8E-4768A59B97CC}" presName="linH" presStyleCnt="0"/>
      <dgm:spPr/>
    </dgm:pt>
    <dgm:pt modelId="{CA8F21F6-FE57-45B6-B6A2-8A109825CD65}" type="pres">
      <dgm:prSet presAssocID="{713EC17B-3944-4396-8D8E-4768A59B97CC}" presName="padding1" presStyleCnt="0"/>
      <dgm:spPr/>
    </dgm:pt>
    <dgm:pt modelId="{51A2CAA0-6381-4132-89EB-96760C9F77C8}" type="pres">
      <dgm:prSet presAssocID="{81354A6F-5340-4D3A-87C9-F8F584BC48D5}" presName="linV" presStyleCnt="0"/>
      <dgm:spPr/>
    </dgm:pt>
    <dgm:pt modelId="{6E12505A-719C-4BDA-B31D-F50D208BCD2A}" type="pres">
      <dgm:prSet presAssocID="{81354A6F-5340-4D3A-87C9-F8F584BC48D5}" presName="spVertical1" presStyleCnt="0"/>
      <dgm:spPr/>
    </dgm:pt>
    <dgm:pt modelId="{1FA0B657-1490-461C-B92A-0BD94A080BB8}" type="pres">
      <dgm:prSet presAssocID="{81354A6F-5340-4D3A-87C9-F8F584BC48D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DDE1-8C14-4AE3-B9D3-E58BD399962C}" type="pres">
      <dgm:prSet presAssocID="{81354A6F-5340-4D3A-87C9-F8F584BC48D5}" presName="spVertical2" presStyleCnt="0"/>
      <dgm:spPr/>
    </dgm:pt>
    <dgm:pt modelId="{326E9108-BD95-44C5-8E73-7186D51AF61B}" type="pres">
      <dgm:prSet presAssocID="{81354A6F-5340-4D3A-87C9-F8F584BC48D5}" presName="spVertical3" presStyleCnt="0"/>
      <dgm:spPr/>
    </dgm:pt>
    <dgm:pt modelId="{35505D62-1640-45E8-911E-DA182D9114C8}" type="pres">
      <dgm:prSet presAssocID="{713EC17B-3944-4396-8D8E-4768A59B97CC}" presName="padding2" presStyleCnt="0"/>
      <dgm:spPr/>
    </dgm:pt>
    <dgm:pt modelId="{63B4E3FB-9933-447E-B705-B84AEAF8B77F}" type="pres">
      <dgm:prSet presAssocID="{713EC17B-3944-4396-8D8E-4768A59B97CC}" presName="negArrow" presStyleCnt="0"/>
      <dgm:spPr/>
    </dgm:pt>
    <dgm:pt modelId="{F53D04C5-A7A7-4F8F-8240-DD0EF8735BC4}" type="pres">
      <dgm:prSet presAssocID="{713EC17B-3944-4396-8D8E-4768A59B97CC}" presName="backgroundArrow" presStyleLbl="node1" presStyleIdx="0" presStyleCnt="1"/>
      <dgm:spPr/>
    </dgm:pt>
  </dgm:ptLst>
  <dgm:cxnLst>
    <dgm:cxn modelId="{DC135073-78F6-44DC-986E-EC918412961E}" type="presOf" srcId="{713EC17B-3944-4396-8D8E-4768A59B97CC}" destId="{5A8E2239-A6D7-44D2-8350-269FD7C68AF9}" srcOrd="0" destOrd="0" presId="urn:microsoft.com/office/officeart/2005/8/layout/hProcess3"/>
    <dgm:cxn modelId="{8011645B-86C0-4558-9F7D-02D824719CC1}" srcId="{713EC17B-3944-4396-8D8E-4768A59B97CC}" destId="{81354A6F-5340-4D3A-87C9-F8F584BC48D5}" srcOrd="0" destOrd="0" parTransId="{E3643C9D-6662-4FAC-9E8C-8D557D7396D1}" sibTransId="{22FADA58-102D-41BD-AAE7-928E02070DF7}"/>
    <dgm:cxn modelId="{C71CE591-F957-4701-8BA6-9E43934C7E14}" type="presOf" srcId="{81354A6F-5340-4D3A-87C9-F8F584BC48D5}" destId="{1FA0B657-1490-461C-B92A-0BD94A080BB8}" srcOrd="0" destOrd="0" presId="urn:microsoft.com/office/officeart/2005/8/layout/hProcess3"/>
    <dgm:cxn modelId="{208417F4-AEA4-4CAE-AE69-D71B28E86AF8}" type="presParOf" srcId="{5A8E2239-A6D7-44D2-8350-269FD7C68AF9}" destId="{C79716F9-E287-4D44-A040-ED0D480CBE6C}" srcOrd="0" destOrd="0" presId="urn:microsoft.com/office/officeart/2005/8/layout/hProcess3"/>
    <dgm:cxn modelId="{6EAC6F59-8D32-4658-BDDA-D7F0BB3114CC}" type="presParOf" srcId="{5A8E2239-A6D7-44D2-8350-269FD7C68AF9}" destId="{CC45122A-F8FC-4B8A-94B9-5F95C0D3EBD6}" srcOrd="1" destOrd="0" presId="urn:microsoft.com/office/officeart/2005/8/layout/hProcess3"/>
    <dgm:cxn modelId="{459BC04F-451D-4F54-B3EF-247EAEB5CAA3}" type="presParOf" srcId="{CC45122A-F8FC-4B8A-94B9-5F95C0D3EBD6}" destId="{CA8F21F6-FE57-45B6-B6A2-8A109825CD65}" srcOrd="0" destOrd="0" presId="urn:microsoft.com/office/officeart/2005/8/layout/hProcess3"/>
    <dgm:cxn modelId="{4A44D906-FAB0-4DE8-B4E9-B66324266BF1}" type="presParOf" srcId="{CC45122A-F8FC-4B8A-94B9-5F95C0D3EBD6}" destId="{51A2CAA0-6381-4132-89EB-96760C9F77C8}" srcOrd="1" destOrd="0" presId="urn:microsoft.com/office/officeart/2005/8/layout/hProcess3"/>
    <dgm:cxn modelId="{514BC320-A9E0-49EB-9BFE-6B1C59BB33EB}" type="presParOf" srcId="{51A2CAA0-6381-4132-89EB-96760C9F77C8}" destId="{6E12505A-719C-4BDA-B31D-F50D208BCD2A}" srcOrd="0" destOrd="0" presId="urn:microsoft.com/office/officeart/2005/8/layout/hProcess3"/>
    <dgm:cxn modelId="{3CEC52A2-9BB9-4036-88EE-D18F046BF79D}" type="presParOf" srcId="{51A2CAA0-6381-4132-89EB-96760C9F77C8}" destId="{1FA0B657-1490-461C-B92A-0BD94A080BB8}" srcOrd="1" destOrd="0" presId="urn:microsoft.com/office/officeart/2005/8/layout/hProcess3"/>
    <dgm:cxn modelId="{98E29A83-8E49-40EF-B517-4F6E0EBF73FE}" type="presParOf" srcId="{51A2CAA0-6381-4132-89EB-96760C9F77C8}" destId="{FAE9DDE1-8C14-4AE3-B9D3-E58BD399962C}" srcOrd="2" destOrd="0" presId="urn:microsoft.com/office/officeart/2005/8/layout/hProcess3"/>
    <dgm:cxn modelId="{09F44258-B1C1-4D6A-ACF5-FF408BEF26D5}" type="presParOf" srcId="{51A2CAA0-6381-4132-89EB-96760C9F77C8}" destId="{326E9108-BD95-44C5-8E73-7186D51AF61B}" srcOrd="3" destOrd="0" presId="urn:microsoft.com/office/officeart/2005/8/layout/hProcess3"/>
    <dgm:cxn modelId="{CAF18414-5A45-4730-A4EE-3D23F0BEA819}" type="presParOf" srcId="{CC45122A-F8FC-4B8A-94B9-5F95C0D3EBD6}" destId="{35505D62-1640-45E8-911E-DA182D9114C8}" srcOrd="2" destOrd="0" presId="urn:microsoft.com/office/officeart/2005/8/layout/hProcess3"/>
    <dgm:cxn modelId="{217DE33B-D38D-4695-B498-33473B6E52A3}" type="presParOf" srcId="{CC45122A-F8FC-4B8A-94B9-5F95C0D3EBD6}" destId="{63B4E3FB-9933-447E-B705-B84AEAF8B77F}" srcOrd="3" destOrd="0" presId="urn:microsoft.com/office/officeart/2005/8/layout/hProcess3"/>
    <dgm:cxn modelId="{C7E71D15-B640-47E4-862C-0813461B0DDB}" type="presParOf" srcId="{CC45122A-F8FC-4B8A-94B9-5F95C0D3EBD6}" destId="{F53D04C5-A7A7-4F8F-8240-DD0EF8735BC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D04C5-A7A7-4F8F-8240-DD0EF8735BC4}">
      <dsp:nvSpPr>
        <dsp:cNvPr id="0" name=""/>
        <dsp:cNvSpPr/>
      </dsp:nvSpPr>
      <dsp:spPr>
        <a:xfrm>
          <a:off x="0" y="274866"/>
          <a:ext cx="2552700" cy="12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0B657-1490-461C-B92A-0BD94A080BB8}">
      <dsp:nvSpPr>
        <dsp:cNvPr id="0" name=""/>
        <dsp:cNvSpPr/>
      </dsp:nvSpPr>
      <dsp:spPr>
        <a:xfrm>
          <a:off x="205911" y="598866"/>
          <a:ext cx="209151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Pressureless</a:t>
          </a:r>
          <a:r>
            <a:rPr lang="en-US" sz="1800" kern="1200" dirty="0" smtClean="0"/>
            <a:t> Sintering</a:t>
          </a:r>
          <a:endParaRPr lang="en-US" sz="1800" kern="1200" dirty="0"/>
        </a:p>
      </dsp:txBody>
      <dsp:txXfrm>
        <a:off x="205911" y="598866"/>
        <a:ext cx="2091518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1E312-022F-46E9-9F75-C7FB27F66EC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1BAB-3775-4995-A0E8-293F69894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 and read off the title, state who you are with: NAU and ATC Materials out of Flagstaff, AZ.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application to aerospace engineering. WHY</a:t>
            </a:r>
            <a:r>
              <a:rPr lang="en-US" baseline="0" dirty="0" smtClean="0"/>
              <a:t> is this important? STATE that beta phase increases all of these factors as well as higher purity.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Has multiple phases, but beta phase has preferential growth direction and manifests as a fiber-like phase which </a:t>
            </a:r>
            <a:r>
              <a:rPr lang="en-US" dirty="0" err="1" smtClean="0"/>
              <a:t>insitu</a:t>
            </a:r>
            <a:r>
              <a:rPr lang="en-US" dirty="0" smtClean="0"/>
              <a:t> reinforces the ceramic.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Silicon nitride is a moderately</a:t>
            </a:r>
            <a:r>
              <a:rPr lang="en-US" baseline="0" dirty="0" smtClean="0"/>
              <a:t> well studied ceramic material, but there is a significant lack of focus in the higher purity material. (Lowering additives as much as possible.) For my project I first began with analysis of pre-existing x-ray diffraction data to identify key factors in the phase transitions in question.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Self reinforces itself. Add something about beta phase. It’s an in-situ fiber reinforcement within the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</a:t>
            </a:r>
            <a:r>
              <a:rPr lang="en-US" baseline="0" dirty="0" smtClean="0"/>
              <a:t> composition of powder</a:t>
            </a:r>
          </a:p>
          <a:p>
            <a:r>
              <a:rPr lang="en-US" baseline="0" dirty="0" smtClean="0"/>
              <a:t>	10% beta? Look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1BAB-3775-4995-A0E8-293F698943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7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9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1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5284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69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78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186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1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9635"/>
            <a:ext cx="10058400" cy="4616243"/>
          </a:xfrm>
        </p:spPr>
        <p:txBody>
          <a:bodyPr>
            <a:noAutofit/>
          </a:bodyPr>
          <a:lstStyle/>
          <a:p>
            <a:pPr algn="ctr"/>
            <a:r>
              <a:rPr lang="en-US" sz="6000" cap="small" dirty="0" smtClean="0"/>
              <a:t>The Kinetics of Phase Formation and Microstructure Development of High Purity Silicon Nitride Ceramics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0322" y="5780737"/>
            <a:ext cx="6026221" cy="930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Shyanne Dustrud</a:t>
            </a:r>
          </a:p>
          <a:p>
            <a:r>
              <a:rPr lang="en-US" dirty="0" smtClean="0"/>
              <a:t>Northern Arizona University</a:t>
            </a:r>
          </a:p>
          <a:p>
            <a:r>
              <a:rPr lang="en-US" dirty="0" smtClean="0"/>
              <a:t>Mark Hawthorne, ATC 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3320" y="3375607"/>
            <a:ext cx="1440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Si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N</a:t>
            </a:r>
            <a:r>
              <a:rPr lang="en-US" sz="4400" baseline="-25000" dirty="0" smtClean="0"/>
              <a:t>4</a:t>
            </a:r>
            <a:endParaRPr lang="en-US" sz="4400" dirty="0"/>
          </a:p>
        </p:txBody>
      </p:sp>
      <p:pic>
        <p:nvPicPr>
          <p:cNvPr id="1028" name="Picture 4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5" y="5102866"/>
            <a:ext cx="2220035" cy="1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sa.asu.edu/files/images/logos/logo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35" y="5096238"/>
            <a:ext cx="1674367" cy="17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505" y="5958537"/>
            <a:ext cx="1247775" cy="752475"/>
          </a:xfrm>
          <a:prstGeom prst="rect">
            <a:avLst/>
          </a:prstGeom>
        </p:spPr>
      </p:pic>
      <p:pic>
        <p:nvPicPr>
          <p:cNvPr id="1032" name="Picture 8" descr="https://nau.edu/uploadedImages/Administrative/Advancement/Marketing/logo4_png_3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/>
          <a:stretch/>
        </p:blipFill>
        <p:spPr bwMode="auto">
          <a:xfrm>
            <a:off x="8418995" y="5441872"/>
            <a:ext cx="3333750" cy="14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20" y="279400"/>
            <a:ext cx="9062720" cy="1016000"/>
          </a:xfrm>
        </p:spPr>
        <p:txBody>
          <a:bodyPr anchor="t">
            <a:normAutofit fontScale="90000"/>
          </a:bodyPr>
          <a:lstStyle/>
          <a:p>
            <a:r>
              <a:rPr lang="en-US" sz="7200" dirty="0" smtClean="0">
                <a:solidFill>
                  <a:schemeClr val="accent1"/>
                </a:solidFill>
              </a:rPr>
              <a:t>Acknowledgements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8728"/>
            <a:ext cx="10058400" cy="179527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pic>
        <p:nvPicPr>
          <p:cNvPr id="4" name="Picture 4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203"/>
            <a:ext cx="1766399" cy="13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1" y="2550225"/>
            <a:ext cx="1247775" cy="752475"/>
          </a:xfrm>
          <a:prstGeom prst="rect">
            <a:avLst/>
          </a:prstGeom>
        </p:spPr>
      </p:pic>
      <p:pic>
        <p:nvPicPr>
          <p:cNvPr id="6" name="Picture 8" descr="https://nau.edu/uploadedImages/Administrative/Advancement/Marketing/logo4_png_35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/>
          <a:stretch/>
        </p:blipFill>
        <p:spPr bwMode="auto">
          <a:xfrm>
            <a:off x="-613003" y="4920231"/>
            <a:ext cx="26907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asa.asu.edu/files/images/logos/logo_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" y="1104286"/>
            <a:ext cx="1295569" cy="13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5140" y="1713236"/>
            <a:ext cx="85707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Mark Hawthorne and Sam </a:t>
            </a:r>
            <a:r>
              <a:rPr lang="en-US" sz="2400" dirty="0" err="1" smtClean="0"/>
              <a:t>Dauderman</a:t>
            </a:r>
            <a:r>
              <a:rPr lang="en-US" sz="2400" dirty="0" smtClean="0"/>
              <a:t> at ATC Materials</a:t>
            </a:r>
          </a:p>
          <a:p>
            <a:endParaRPr lang="en-US" sz="2400" dirty="0" smtClean="0"/>
          </a:p>
          <a:p>
            <a:r>
              <a:rPr lang="en-US" sz="2400" dirty="0" smtClean="0"/>
              <a:t>Dr. Nadine Barlow and Kathleen </a:t>
            </a:r>
            <a:r>
              <a:rPr lang="en-US" sz="2400" dirty="0" err="1" smtClean="0"/>
              <a:t>Stigmon</a:t>
            </a:r>
            <a:r>
              <a:rPr lang="en-US" sz="2400" dirty="0" smtClean="0"/>
              <a:t> with Space Grant</a:t>
            </a:r>
          </a:p>
          <a:p>
            <a:endParaRPr lang="en-US" sz="2400" dirty="0" smtClean="0"/>
          </a:p>
          <a:p>
            <a:r>
              <a:rPr lang="en-US" sz="2400" dirty="0" smtClean="0"/>
              <a:t>NASA</a:t>
            </a:r>
          </a:p>
          <a:p>
            <a:endParaRPr lang="en-US" sz="2400" dirty="0" smtClean="0"/>
          </a:p>
          <a:p>
            <a:r>
              <a:rPr lang="en-US" sz="2400" dirty="0" smtClean="0"/>
              <a:t>Aubrey </a:t>
            </a:r>
            <a:r>
              <a:rPr lang="en-US" sz="2400" dirty="0" err="1" smtClean="0"/>
              <a:t>Funke</a:t>
            </a:r>
            <a:r>
              <a:rPr lang="en-US" sz="2400" dirty="0" smtClean="0"/>
              <a:t>, M.S. with the NAU Imaging and Histology Facility</a:t>
            </a:r>
          </a:p>
        </p:txBody>
      </p:sp>
    </p:spTree>
    <p:extLst>
      <p:ext uri="{BB962C8B-B14F-4D97-AF65-F5344CB8AC3E}">
        <p14:creationId xmlns:p14="http://schemas.microsoft.com/office/powerpoint/2010/main" val="28698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761" y="0"/>
            <a:ext cx="8808720" cy="1765395"/>
          </a:xfrm>
        </p:spPr>
        <p:txBody>
          <a:bodyPr/>
          <a:lstStyle/>
          <a:p>
            <a:r>
              <a:rPr lang="en-US" dirty="0" smtClean="0"/>
              <a:t>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Ceramics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376" y="2033516"/>
            <a:ext cx="7766788" cy="3739487"/>
          </a:xfrm>
        </p:spPr>
        <p:txBody>
          <a:bodyPr>
            <a:normAutofit/>
          </a:bodyPr>
          <a:lstStyle/>
          <a:p>
            <a:r>
              <a:rPr lang="en-US" dirty="0" smtClean="0"/>
              <a:t>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Has multiple phases, but beta phase has preferential growth direction and manifests as a fiber-like phase which </a:t>
            </a:r>
            <a:r>
              <a:rPr lang="en-US" dirty="0" err="1" smtClean="0"/>
              <a:t>insitu</a:t>
            </a:r>
            <a:r>
              <a:rPr lang="en-US" dirty="0" smtClean="0"/>
              <a:t> reinforces the ceramic.</a:t>
            </a:r>
          </a:p>
        </p:txBody>
      </p:sp>
    </p:spTree>
    <p:extLst>
      <p:ext uri="{BB962C8B-B14F-4D97-AF65-F5344CB8AC3E}">
        <p14:creationId xmlns:p14="http://schemas.microsoft.com/office/powerpoint/2010/main" val="9050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299" y="800100"/>
            <a:ext cx="3568699" cy="2159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N</a:t>
            </a:r>
            <a:r>
              <a:rPr lang="en-US" sz="4400" baseline="-25000" dirty="0" smtClean="0"/>
              <a:t>4 </a:t>
            </a:r>
            <a:r>
              <a:rPr lang="en-US" sz="4400" dirty="0" smtClean="0"/>
              <a:t>Ceramics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900" y="190498"/>
            <a:ext cx="6746240" cy="666750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Desirable </a:t>
            </a:r>
            <a:r>
              <a:rPr lang="en-US" sz="2800" dirty="0" smtClean="0"/>
              <a:t>electrical properties for RF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Antenna parts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 smtClean="0"/>
              <a:t>Radomes</a:t>
            </a:r>
            <a:endParaRPr lang="en-US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RF windows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Fully capable of surviving re-entry temperatures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Continuous use at 1400</a:t>
            </a:r>
            <a:r>
              <a:rPr lang="en-US" sz="2600" dirty="0">
                <a:sym typeface="Symbol" panose="05050102010706020507" pitchFamily="18" charset="2"/>
              </a:rPr>
              <a:t>C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ym typeface="Symbol" panose="05050102010706020507" pitchFamily="18" charset="2"/>
              </a:rPr>
              <a:t>Up to 1700C for shorter periods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High </a:t>
            </a:r>
            <a:r>
              <a:rPr lang="en-US" sz="2800" dirty="0" smtClean="0"/>
              <a:t>temperature strength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Superior thermal shock resistance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Low density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Good fracture toughness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Excellent wear </a:t>
            </a:r>
            <a:r>
              <a:rPr lang="en-US" sz="2800" dirty="0" smtClean="0"/>
              <a:t>resistance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45448" y="3094988"/>
            <a:ext cx="3200400" cy="33791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Applications to Aerospace Engineering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4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5670" y="77245"/>
            <a:ext cx="10058400" cy="849313"/>
          </a:xfrm>
        </p:spPr>
        <p:txBody>
          <a:bodyPr/>
          <a:lstStyle/>
          <a:p>
            <a:r>
              <a:rPr lang="en-US" dirty="0" smtClean="0"/>
              <a:t>Silicon Nitride Microstructure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04"/>
          <a:stretch/>
        </p:blipFill>
        <p:spPr>
          <a:xfrm>
            <a:off x="2314575" y="884238"/>
            <a:ext cx="7947025" cy="6164262"/>
          </a:xfrm>
        </p:spPr>
      </p:pic>
      <p:sp>
        <p:nvSpPr>
          <p:cNvPr id="5" name="Snip Diagonal Corner Rectangle 4"/>
          <p:cNvSpPr/>
          <p:nvPr/>
        </p:nvSpPr>
        <p:spPr>
          <a:xfrm rot="17030534">
            <a:off x="4206240" y="2759305"/>
            <a:ext cx="1554480" cy="655462"/>
          </a:xfrm>
          <a:prstGeom prst="snip2DiagRect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5670" y="1759635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Acicular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Beta phase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1993900" y="2082800"/>
            <a:ext cx="2806700" cy="1004236"/>
          </a:xfrm>
          <a:prstGeom prst="bentConnector3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5842001" y="4076700"/>
            <a:ext cx="4563427" cy="1358900"/>
          </a:xfrm>
          <a:prstGeom prst="bentConnector3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nip Diagonal Corner Rectangle 16"/>
          <p:cNvSpPr/>
          <p:nvPr/>
        </p:nvSpPr>
        <p:spPr>
          <a:xfrm rot="1242991">
            <a:off x="5281576" y="4996944"/>
            <a:ext cx="727147" cy="769960"/>
          </a:xfrm>
          <a:prstGeom prst="snip2Diag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05427" y="3753534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Equiaxed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Alpha phase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08" y="5083208"/>
            <a:ext cx="10178322" cy="1492132"/>
          </a:xfrm>
        </p:spPr>
        <p:txBody>
          <a:bodyPr/>
          <a:lstStyle/>
          <a:p>
            <a:r>
              <a:rPr lang="en-US" dirty="0" smtClean="0"/>
              <a:t>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Phases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4294967295"/>
          </p:nvPr>
        </p:nvSpPr>
        <p:spPr>
          <a:xfrm>
            <a:off x="1149908" y="5918200"/>
            <a:ext cx="11042092" cy="297339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Alpha phase transitions into beta phase under high temperature </a:t>
            </a:r>
            <a:r>
              <a:rPr lang="en-US" sz="2600" dirty="0" err="1" smtClean="0"/>
              <a:t>pressureless</a:t>
            </a:r>
            <a:r>
              <a:rPr lang="en-US" sz="2600" dirty="0" smtClean="0"/>
              <a:t> sintering.</a:t>
            </a:r>
          </a:p>
        </p:txBody>
      </p:sp>
      <p:pic>
        <p:nvPicPr>
          <p:cNvPr id="5" name="Picture 2" descr="File:ASi3N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06" y="336413"/>
            <a:ext cx="3328643" cy="42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BSi3N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01" y="336413"/>
            <a:ext cx="3641265" cy="42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8965" y="336413"/>
            <a:ext cx="853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9515" y="442086"/>
            <a:ext cx="863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Symbol" panose="05050102010706020507" pitchFamily="18" charset="2"/>
              </a:rPr>
              <a:t>b</a:t>
            </a:r>
            <a:endParaRPr lang="en-US" sz="5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83942364"/>
              </p:ext>
            </p:extLst>
          </p:nvPr>
        </p:nvGraphicFramePr>
        <p:xfrm>
          <a:off x="4898893" y="1477433"/>
          <a:ext cx="2552700" cy="184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2395366" y="2746112"/>
            <a:ext cx="801565" cy="1154107"/>
            <a:chOff x="10193079" y="2870791"/>
            <a:chExt cx="801565" cy="115410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0193079" y="2870791"/>
              <a:ext cx="701749" cy="99946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8922591">
              <a:off x="10666159" y="3715604"/>
              <a:ext cx="328485" cy="30929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8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5415"/>
          </a:xfrm>
        </p:spPr>
        <p:txBody>
          <a:bodyPr/>
          <a:lstStyle/>
          <a:p>
            <a:r>
              <a:rPr lang="en-US" dirty="0" smtClean="0"/>
              <a:t>Goals of the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689100"/>
            <a:ext cx="10178322" cy="463041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Focus on </a:t>
            </a:r>
            <a:r>
              <a:rPr lang="en-US" sz="2600" dirty="0" smtClean="0"/>
              <a:t>beta phase in </a:t>
            </a:r>
            <a:r>
              <a:rPr lang="en-US" sz="2600" dirty="0" smtClean="0"/>
              <a:t>higher </a:t>
            </a:r>
            <a:r>
              <a:rPr lang="en-US" sz="2600" dirty="0" smtClean="0"/>
              <a:t>purity </a:t>
            </a:r>
            <a:r>
              <a:rPr lang="en-US" sz="2600" dirty="0" smtClean="0"/>
              <a:t>silicon </a:t>
            </a:r>
            <a:r>
              <a:rPr lang="en-US" sz="2600" dirty="0" smtClean="0"/>
              <a:t>nitride with </a:t>
            </a:r>
            <a:r>
              <a:rPr lang="en-US" sz="2600" dirty="0" smtClean="0"/>
              <a:t>minimal additives via crystal structure and microstructure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Analysis of pre-existing data to determine factors that influence phase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Design and perform experiments to maximize desired microstructure and phases in order to optimize mechanical and dielectric properties</a:t>
            </a:r>
          </a:p>
        </p:txBody>
      </p:sp>
    </p:spTree>
    <p:extLst>
      <p:ext uri="{BB962C8B-B14F-4D97-AF65-F5344CB8AC3E}">
        <p14:creationId xmlns:p14="http://schemas.microsoft.com/office/powerpoint/2010/main" val="3155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 X-Ray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02" y="1346370"/>
            <a:ext cx="4937760" cy="4023359"/>
          </a:xfrm>
        </p:spPr>
        <p:txBody>
          <a:bodyPr/>
          <a:lstStyle/>
          <a:p>
            <a:r>
              <a:rPr lang="en-US" sz="2400" dirty="0" smtClean="0"/>
              <a:t>Primary method of semi-quantitatively determining the composition of phases within 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62" y="1608772"/>
            <a:ext cx="5692513" cy="4008338"/>
          </a:xfrm>
          <a:prstGeom prst="rect">
            <a:avLst/>
          </a:prstGeom>
        </p:spPr>
      </p:pic>
      <p:pic>
        <p:nvPicPr>
          <p:cNvPr id="4106" name="Picture 10" descr="http://aocs.files.cms-plus.com/LipidsLibrary/images/ImportedImages/lipidlibrary/physics/xray/Figure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15" y="2857604"/>
            <a:ext cx="43529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77" y="5302784"/>
            <a:ext cx="3581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Scanning Electron Microscopy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24" y="2184400"/>
            <a:ext cx="5122650" cy="38419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9920" y="1014674"/>
            <a:ext cx="4937760" cy="3556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Qualitative </a:t>
            </a:r>
            <a:r>
              <a:rPr lang="en-US" sz="2400" dirty="0"/>
              <a:t>analysis of the microstructure of phases present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688828"/>
            <a:ext cx="445008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Sintering Experiment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00826"/>
              </p:ext>
            </p:extLst>
          </p:nvPr>
        </p:nvGraphicFramePr>
        <p:xfrm>
          <a:off x="1097278" y="1943098"/>
          <a:ext cx="10058400" cy="407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94802335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426077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34103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079099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7920609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574108060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Recipe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/Y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dirty="0" smtClean="0"/>
                        <a:t>% @1450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baseline="300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b% </a:t>
                      </a:r>
                      <a:r>
                        <a:rPr lang="en-US" dirty="0" smtClean="0"/>
                        <a:t>@1600</a:t>
                      </a:r>
                      <a:r>
                        <a:rPr lang="en-US" baseline="30000" dirty="0" smtClean="0"/>
                        <a:t>o 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b%</a:t>
                      </a:r>
                      <a:r>
                        <a:rPr lang="en-US" dirty="0" smtClean="0"/>
                        <a:t> @1750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7765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6488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658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7691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4546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47629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36239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r>
                        <a:rPr lang="en-US" dirty="0" smtClean="0"/>
                        <a:t>High Purity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354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Increasing sintering temperatures to 1750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transitions all alpha to beta phase.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Desired microstructure did not purely manifest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Higher amounts of additives increase amounts of oxide impurities in final product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Now that beta phase can be concentrated, further research will be done into how the microstructure develops.</a:t>
            </a:r>
          </a:p>
        </p:txBody>
      </p:sp>
    </p:spTree>
    <p:extLst>
      <p:ext uri="{BB962C8B-B14F-4D97-AF65-F5344CB8AC3E}">
        <p14:creationId xmlns:p14="http://schemas.microsoft.com/office/powerpoint/2010/main" val="2409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17647</TotalTime>
  <Words>507</Words>
  <Application>Microsoft Office PowerPoint</Application>
  <PresentationFormat>Widescreen</PresentationFormat>
  <Paragraphs>107</Paragraphs>
  <Slides>11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Gill Sans MT</vt:lpstr>
      <vt:lpstr>Impact</vt:lpstr>
      <vt:lpstr>Symbol</vt:lpstr>
      <vt:lpstr>Badge</vt:lpstr>
      <vt:lpstr>The Kinetics of Phase Formation and Microstructure Development of High Purity Silicon Nitride Ceramics</vt:lpstr>
      <vt:lpstr>Si3N4 Ceramics</vt:lpstr>
      <vt:lpstr>Silicon Nitride Microstructure</vt:lpstr>
      <vt:lpstr>Si3N4 Phases</vt:lpstr>
      <vt:lpstr>Goals of the project</vt:lpstr>
      <vt:lpstr>Powder X-Ray Diffraction</vt:lpstr>
      <vt:lpstr>Scanning Electron Microscopy</vt:lpstr>
      <vt:lpstr>Sintering Experiment</vt:lpstr>
      <vt:lpstr>Conclusions</vt:lpstr>
      <vt:lpstr>Acknowledgements</vt:lpstr>
      <vt:lpstr>Si3N4 Ceramics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Analysis of Silica Nitiride</dc:title>
  <dc:creator>Zuzu</dc:creator>
  <cp:lastModifiedBy>Zuzu</cp:lastModifiedBy>
  <cp:revision>47</cp:revision>
  <dcterms:created xsi:type="dcterms:W3CDTF">2016-03-01T03:09:54Z</dcterms:created>
  <dcterms:modified xsi:type="dcterms:W3CDTF">2016-04-07T06:58:53Z</dcterms:modified>
</cp:coreProperties>
</file>